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0" r:id="rId3"/>
    <p:sldId id="270" r:id="rId4"/>
    <p:sldId id="369" r:id="rId5"/>
    <p:sldId id="366" r:id="rId6"/>
    <p:sldId id="364" r:id="rId7"/>
    <p:sldId id="368" r:id="rId8"/>
    <p:sldId id="365" r:id="rId9"/>
    <p:sldId id="367" r:id="rId10"/>
    <p:sldId id="274" r:id="rId11"/>
    <p:sldId id="257" r:id="rId12"/>
    <p:sldId id="358" r:id="rId13"/>
    <p:sldId id="263" r:id="rId14"/>
    <p:sldId id="264" r:id="rId15"/>
    <p:sldId id="272" r:id="rId16"/>
    <p:sldId id="258" r:id="rId17"/>
    <p:sldId id="266" r:id="rId18"/>
    <p:sldId id="361" r:id="rId19"/>
    <p:sldId id="262" r:id="rId20"/>
    <p:sldId id="261" r:id="rId21"/>
    <p:sldId id="362" r:id="rId22"/>
    <p:sldId id="260" r:id="rId23"/>
    <p:sldId id="363" r:id="rId24"/>
    <p:sldId id="359" r:id="rId25"/>
    <p:sldId id="267" r:id="rId26"/>
    <p:sldId id="268" r:id="rId27"/>
    <p:sldId id="269" r:id="rId28"/>
    <p:sldId id="283" r:id="rId29"/>
    <p:sldId id="357" r:id="rId30"/>
    <p:sldId id="353" r:id="rId31"/>
    <p:sldId id="344" r:id="rId32"/>
    <p:sldId id="301" r:id="rId33"/>
    <p:sldId id="351" r:id="rId34"/>
    <p:sldId id="349" r:id="rId35"/>
    <p:sldId id="271" r:id="rId36"/>
    <p:sldId id="25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3C5903-ACBB-4A89-9F34-4B10E1AD0100}"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C5903-ACBB-4A89-9F34-4B10E1AD0100}"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C5903-ACBB-4A89-9F34-4B10E1AD0100}"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4075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301625"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194175"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54">
            <a:extLst>
              <a:ext uri="{FF2B5EF4-FFF2-40B4-BE49-F238E27FC236}">
                <a16:creationId xmlns:a16="http://schemas.microsoft.com/office/drawing/2014/main" id="{7C95B4F2-D5F8-4976-B425-C4200AB8373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155">
            <a:extLst>
              <a:ext uri="{FF2B5EF4-FFF2-40B4-BE49-F238E27FC236}">
                <a16:creationId xmlns:a16="http://schemas.microsoft.com/office/drawing/2014/main" id="{D822F0F9-34C6-4A60-96F1-4E6DB818EF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156">
            <a:extLst>
              <a:ext uri="{FF2B5EF4-FFF2-40B4-BE49-F238E27FC236}">
                <a16:creationId xmlns:a16="http://schemas.microsoft.com/office/drawing/2014/main" id="{5D4F5F17-501C-41F3-BC58-69BA8F30E31B}"/>
              </a:ext>
            </a:extLst>
          </p:cNvPr>
          <p:cNvSpPr>
            <a:spLocks noGrp="1" noChangeArrowheads="1"/>
          </p:cNvSpPr>
          <p:nvPr>
            <p:ph type="sldNum" sz="quarter" idx="12"/>
          </p:nvPr>
        </p:nvSpPr>
        <p:spPr>
          <a:ln/>
        </p:spPr>
        <p:txBody>
          <a:bodyPr/>
          <a:lstStyle>
            <a:lvl1pPr>
              <a:defRPr/>
            </a:lvl1pPr>
          </a:lstStyle>
          <a:p>
            <a:pPr>
              <a:defRPr/>
            </a:pPr>
            <a:fld id="{07FCBDE7-6C28-40A9-91D1-B9CE6FF4A009}" type="slidenum">
              <a:rPr lang="en-US" altLang="en-US"/>
              <a:pPr>
                <a:defRPr/>
              </a:pPr>
              <a:t>‹#›</a:t>
            </a:fld>
            <a:endParaRPr lang="en-US" altLang="en-US"/>
          </a:p>
        </p:txBody>
      </p:sp>
    </p:spTree>
    <p:extLst>
      <p:ext uri="{BB962C8B-B14F-4D97-AF65-F5344CB8AC3E}">
        <p14:creationId xmlns:p14="http://schemas.microsoft.com/office/powerpoint/2010/main" val="304046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C5903-ACBB-4A89-9F34-4B10E1AD0100}"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C5903-ACBB-4A89-9F34-4B10E1AD0100}" type="datetimeFigureOut">
              <a:rPr lang="en-US" smtClean="0"/>
              <a:t>10/24/2019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3C5903-ACBB-4A89-9F34-4B10E1AD0100}"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3C5903-ACBB-4A89-9F34-4B10E1AD0100}" type="datetimeFigureOut">
              <a:rPr lang="en-US" smtClean="0"/>
              <a:t>10/24/2019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3C5903-ACBB-4A89-9F34-4B10E1AD0100}" type="datetimeFigureOut">
              <a:rPr lang="en-US" smtClean="0"/>
              <a:t>10/24/2019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C5903-ACBB-4A89-9F34-4B10E1AD0100}" type="datetimeFigureOut">
              <a:rPr lang="en-US" smtClean="0"/>
              <a:t>10/24/2019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C5903-ACBB-4A89-9F34-4B10E1AD0100}"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3C5903-ACBB-4A89-9F34-4B10E1AD0100}" type="datetimeFigureOut">
              <a:rPr lang="en-US" smtClean="0"/>
              <a:t>10/24/2019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8185B-9B42-4D58-9625-AC001E9CBF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C5903-ACBB-4A89-9F34-4B10E1AD0100}" type="datetimeFigureOut">
              <a:rPr lang="en-US" smtClean="0"/>
              <a:t>10/24/2019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8185B-9B42-4D58-9625-AC001E9CBFB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washingtonpost.com/world/asia_pacific/boeing-issues-warning-on-potential-instrument-malfunction-after-indonesia-crash/2018/11/07/b43168b6-e265-11e8-a1c9-6afe99dddd92_story.html?utm_term=.a24319386d4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qqNq6zlv6_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s3240team4.files.wordpress.com/2012/08/blog1.p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info.ils.indiana.edu/~hrosenba/S510/classes/hci_intro/hci_intro.pdf" TargetMode="External"/><Relationship Id="rId2" Type="http://schemas.openxmlformats.org/officeDocument/2006/relationships/hyperlink" Target="https://www.cs.bham.ac.uk/~rxb/Teaching/HCI%20II/intro.html" TargetMode="External"/><Relationship Id="rId1" Type="http://schemas.openxmlformats.org/officeDocument/2006/relationships/slideLayout" Target="../slideLayouts/slideLayout2.xml"/><Relationship Id="rId4" Type="http://schemas.openxmlformats.org/officeDocument/2006/relationships/hyperlink" Target="https://www.interaction-design.org/literature/topics/human-computer-interactio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Human Computer Interaction (HCI) – An Introduction</a:t>
            </a:r>
          </a:p>
        </p:txBody>
      </p:sp>
      <p:sp>
        <p:nvSpPr>
          <p:cNvPr id="3" name="Subtitle 2"/>
          <p:cNvSpPr>
            <a:spLocks noGrp="1"/>
          </p:cNvSpPr>
          <p:nvPr>
            <p:ph type="subTitle" idx="1"/>
          </p:nvPr>
        </p:nvSpPr>
        <p:spPr/>
        <p:txBody>
          <a:bodyPr/>
          <a:lstStyle/>
          <a:p>
            <a:r>
              <a:rPr lang="en-US" dirty="0" err="1"/>
              <a:t>Farrukh</a:t>
            </a:r>
            <a:r>
              <a:rPr lang="en-US" dirty="0"/>
              <a:t> </a:t>
            </a:r>
            <a:r>
              <a:rPr lang="en-US" dirty="0" err="1"/>
              <a:t>Hasan</a:t>
            </a:r>
            <a:r>
              <a:rPr lang="en-US" dirty="0"/>
              <a:t> </a:t>
            </a:r>
            <a:r>
              <a:rPr lang="en-US" dirty="0" err="1"/>
              <a:t>Syed</a:t>
            </a:r>
            <a:endParaRPr lang="en-US" dirty="0"/>
          </a:p>
          <a:p>
            <a:r>
              <a:rPr lang="en-US" dirty="0"/>
              <a:t>Assistant Professor</a:t>
            </a:r>
          </a:p>
          <a:p>
            <a:r>
              <a:rPr lang="en-US" dirty="0"/>
              <a:t>Department of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hlinkClick r:id="rId2"/>
              </a:rPr>
              <a:t>Boeing 737 Max 8 jetliner</a:t>
            </a:r>
            <a:r>
              <a:rPr lang="en-US" dirty="0"/>
              <a:t> crash</a:t>
            </a:r>
          </a:p>
        </p:txBody>
      </p:sp>
      <p:sp>
        <p:nvSpPr>
          <p:cNvPr id="3" name="Content Placeholder 2"/>
          <p:cNvSpPr>
            <a:spLocks noGrp="1"/>
          </p:cNvSpPr>
          <p:nvPr>
            <p:ph idx="1"/>
          </p:nvPr>
        </p:nvSpPr>
        <p:spPr/>
        <p:txBody>
          <a:bodyPr>
            <a:normAutofit fontScale="92500"/>
          </a:bodyPr>
          <a:lstStyle/>
          <a:p>
            <a:r>
              <a:rPr lang="en-US" dirty="0"/>
              <a:t>“glitch” in the plane’s flight-control software </a:t>
            </a:r>
          </a:p>
          <a:p>
            <a:r>
              <a:rPr lang="en-US" dirty="0"/>
              <a:t>killing all 189 passengers and crew</a:t>
            </a:r>
          </a:p>
          <a:p>
            <a:r>
              <a:rPr lang="en-US" dirty="0"/>
              <a:t>The Maneuvering Characteristics Augmentation System (MCAS) is a flight control software especially in low-speed and high angle of attack (</a:t>
            </a:r>
            <a:r>
              <a:rPr lang="en-US" dirty="0" err="1"/>
              <a:t>AoA</a:t>
            </a:r>
            <a:r>
              <a:rPr lang="en-US" dirty="0"/>
              <a:t>) flight. It lowers the nose without pilot action when it determines the aircraft is too nose-high, based on input from airspeed, altitude and angle of attack sensors.</a:t>
            </a:r>
          </a:p>
        </p:txBody>
      </p:sp>
    </p:spTree>
    <p:extLst>
      <p:ext uri="{BB962C8B-B14F-4D97-AF65-F5344CB8AC3E}">
        <p14:creationId xmlns:p14="http://schemas.microsoft.com/office/powerpoint/2010/main" val="3600528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HCI</a:t>
            </a:r>
          </a:p>
        </p:txBody>
      </p:sp>
      <p:sp>
        <p:nvSpPr>
          <p:cNvPr id="3" name="Content Placeholder 2"/>
          <p:cNvSpPr>
            <a:spLocks noGrp="1"/>
          </p:cNvSpPr>
          <p:nvPr>
            <p:ph idx="1"/>
          </p:nvPr>
        </p:nvSpPr>
        <p:spPr/>
        <p:txBody>
          <a:bodyPr>
            <a:normAutofit/>
          </a:bodyPr>
          <a:lstStyle/>
          <a:p>
            <a:r>
              <a:rPr lang="en-US" dirty="0"/>
              <a:t>As its name implies, Human Computer Interaction consists of three parts: the user, the computer, and the ways they work together</a:t>
            </a:r>
          </a:p>
          <a:p>
            <a:r>
              <a:rPr lang="en-US" dirty="0"/>
              <a:t>Study of how people interact with computers</a:t>
            </a:r>
          </a:p>
          <a:p>
            <a:r>
              <a:rPr lang="en-US" dirty="0"/>
              <a:t>And to what extent computers are or are not developed for successful interaction with human beings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BEAA-DB85-415B-B3C2-1FAC493C0F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AEFFED-1762-4627-90D7-E03B90B1DF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4FD499D-D73C-4D87-A09D-FA2C21F35356}"/>
              </a:ext>
            </a:extLst>
          </p:cNvPr>
          <p:cNvPicPr>
            <a:picLocks noChangeAspect="1"/>
          </p:cNvPicPr>
          <p:nvPr/>
        </p:nvPicPr>
        <p:blipFill>
          <a:blip r:embed="rId2"/>
          <a:stretch>
            <a:fillRect/>
          </a:stretch>
        </p:blipFill>
        <p:spPr>
          <a:xfrm>
            <a:off x="228600" y="1417638"/>
            <a:ext cx="8686800" cy="3995046"/>
          </a:xfrm>
          <a:prstGeom prst="rect">
            <a:avLst/>
          </a:prstGeom>
        </p:spPr>
      </p:pic>
    </p:spTree>
    <p:extLst>
      <p:ext uri="{BB962C8B-B14F-4D97-AF65-F5344CB8AC3E}">
        <p14:creationId xmlns:p14="http://schemas.microsoft.com/office/powerpoint/2010/main" val="3877421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HCI</a:t>
            </a:r>
          </a:p>
        </p:txBody>
      </p:sp>
      <p:sp>
        <p:nvSpPr>
          <p:cNvPr id="3" name="Content Placeholder 2"/>
          <p:cNvSpPr>
            <a:spLocks noGrp="1"/>
          </p:cNvSpPr>
          <p:nvPr>
            <p:ph idx="1"/>
          </p:nvPr>
        </p:nvSpPr>
        <p:spPr/>
        <p:txBody>
          <a:bodyPr/>
          <a:lstStyle/>
          <a:p>
            <a:r>
              <a:rPr lang="en-US" dirty="0"/>
              <a:t>How computers affect humans?</a:t>
            </a:r>
          </a:p>
          <a:p>
            <a:r>
              <a:rPr lang="en-US" dirty="0"/>
              <a:t>How humans use computers to affect their surroundings?</a:t>
            </a:r>
          </a:p>
          <a:p>
            <a:pPr lvl="1"/>
            <a:r>
              <a:rPr lang="en-US" dirty="0"/>
              <a:t>What are computers used for?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r>
              <a:rPr lang="en-US" dirty="0"/>
              <a:t>Launch rockets</a:t>
            </a:r>
          </a:p>
          <a:p>
            <a:r>
              <a:rPr lang="en-US" dirty="0"/>
              <a:t>Map Human Genome</a:t>
            </a:r>
          </a:p>
          <a:p>
            <a:r>
              <a:rPr lang="en-US" dirty="0"/>
              <a:t>Run nuclear plants</a:t>
            </a:r>
          </a:p>
          <a:p>
            <a:r>
              <a:rPr lang="en-US" dirty="0"/>
              <a:t>Fly fighter jets</a:t>
            </a:r>
          </a:p>
          <a:p>
            <a:r>
              <a:rPr lang="en-US" dirty="0"/>
              <a:t>Control room temperature</a:t>
            </a:r>
          </a:p>
          <a:p>
            <a:r>
              <a:rPr lang="en-US" dirty="0"/>
              <a:t>Play video games</a:t>
            </a:r>
          </a:p>
          <a:p>
            <a:r>
              <a:rPr lang="en-US" dirty="0"/>
              <a:t>Watch movies</a:t>
            </a:r>
          </a:p>
          <a:p>
            <a:r>
              <a:rPr lang="en-US" dirty="0"/>
              <a:t>Listen to music</a:t>
            </a:r>
          </a:p>
          <a:p>
            <a:r>
              <a:rPr lang="en-US" dirty="0"/>
              <a:t>Etc, etc…</a:t>
            </a:r>
          </a:p>
          <a:p>
            <a:pPr lvl="1"/>
            <a:r>
              <a:rPr lang="en-US" dirty="0"/>
              <a:t>What do all of these things have in common?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When you design a system, you also change the way people interact with each other, with the computer, and with the world.</a:t>
            </a:r>
          </a:p>
          <a:p>
            <a:r>
              <a:rPr lang="en-US" dirty="0"/>
              <a:t>You design interaction.</a:t>
            </a:r>
          </a:p>
          <a:p>
            <a:r>
              <a:rPr lang="en-US" dirty="0">
                <a:hlinkClick r:id="rId2"/>
              </a:rPr>
              <a:t>https://www.youtube.com/watch?v=qqNq6zlv6_A</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HCI</a:t>
            </a:r>
          </a:p>
        </p:txBody>
      </p:sp>
      <p:sp>
        <p:nvSpPr>
          <p:cNvPr id="3" name="Content Placeholder 2"/>
          <p:cNvSpPr>
            <a:spLocks noGrp="1"/>
          </p:cNvSpPr>
          <p:nvPr>
            <p:ph idx="1"/>
          </p:nvPr>
        </p:nvSpPr>
        <p:spPr/>
        <p:txBody>
          <a:bodyPr/>
          <a:lstStyle/>
          <a:p>
            <a:r>
              <a:rPr lang="en-US" dirty="0"/>
              <a:t>Understand the factors that determine how people use technology</a:t>
            </a:r>
          </a:p>
          <a:p>
            <a:r>
              <a:rPr lang="en-US" dirty="0"/>
              <a:t>Develop tools and techniques to enable building suitable systems</a:t>
            </a:r>
          </a:p>
          <a:p>
            <a:r>
              <a:rPr lang="en-US" dirty="0"/>
              <a:t>Improve usability</a:t>
            </a:r>
          </a:p>
          <a:p>
            <a:pPr lvl="1"/>
            <a:r>
              <a:rPr lang="en-US" dirty="0"/>
              <a:t>Define usability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524000" y="1828800"/>
            <a:ext cx="5954183" cy="38671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2D5A3-D863-4858-B21F-15FC87C13A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A36B3A-7897-44F5-835D-BAE0937F0FA1}"/>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CE4F0094-3609-4161-939D-EE4C9AA995B9}"/>
              </a:ext>
            </a:extLst>
          </p:cNvPr>
          <p:cNvSpPr/>
          <p:nvPr/>
        </p:nvSpPr>
        <p:spPr>
          <a:xfrm>
            <a:off x="1143000" y="5738074"/>
            <a:ext cx="7086600" cy="369332"/>
          </a:xfrm>
          <a:prstGeom prst="rect">
            <a:avLst/>
          </a:prstGeom>
        </p:spPr>
        <p:txBody>
          <a:bodyPr wrap="square">
            <a:spAutoFit/>
          </a:bodyPr>
          <a:lstStyle/>
          <a:p>
            <a:r>
              <a:rPr lang="en-US" dirty="0">
                <a:hlinkClick r:id="rId2"/>
              </a:rPr>
              <a:t>https://cs3240team4.files.wordpress.com/2012/08/blog1.png</a:t>
            </a:r>
            <a:endParaRPr lang="en-US" dirty="0"/>
          </a:p>
        </p:txBody>
      </p:sp>
      <p:pic>
        <p:nvPicPr>
          <p:cNvPr id="6" name="Picture 5">
            <a:extLst>
              <a:ext uri="{FF2B5EF4-FFF2-40B4-BE49-F238E27FC236}">
                <a16:creationId xmlns:a16="http://schemas.microsoft.com/office/drawing/2014/main" id="{74B6A5EC-2FBA-459A-B954-FDD863DB9ED4}"/>
              </a:ext>
            </a:extLst>
          </p:cNvPr>
          <p:cNvPicPr>
            <a:picLocks noChangeAspect="1"/>
          </p:cNvPicPr>
          <p:nvPr/>
        </p:nvPicPr>
        <p:blipFill>
          <a:blip r:embed="rId3"/>
          <a:stretch>
            <a:fillRect/>
          </a:stretch>
        </p:blipFill>
        <p:spPr>
          <a:xfrm>
            <a:off x="838200" y="731837"/>
            <a:ext cx="7391400" cy="4218741"/>
          </a:xfrm>
          <a:prstGeom prst="rect">
            <a:avLst/>
          </a:prstGeom>
        </p:spPr>
      </p:pic>
    </p:spTree>
    <p:extLst>
      <p:ext uri="{BB962C8B-B14F-4D97-AF65-F5344CB8AC3E}">
        <p14:creationId xmlns:p14="http://schemas.microsoft.com/office/powerpoint/2010/main" val="66697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HCI surfaced in the 1980s with the advent of personal computing</a:t>
            </a:r>
          </a:p>
          <a:p>
            <a:r>
              <a:rPr lang="en-US" dirty="0"/>
              <a:t> Sophisticated electronic systems were available to general consumers for uses such as word processors, games units and accounting aids</a:t>
            </a:r>
          </a:p>
          <a:p>
            <a:r>
              <a:rPr lang="en-US" dirty="0"/>
              <a:t>Douglas </a:t>
            </a:r>
            <a:r>
              <a:rPr lang="en-US" dirty="0" err="1"/>
              <a:t>Engelbart</a:t>
            </a:r>
            <a:r>
              <a:rPr lang="en-US" dirty="0"/>
              <a:t> (the person who invented the computer mouse) saw computers as tools to augment human work</a:t>
            </a:r>
          </a:p>
          <a:p>
            <a:r>
              <a:rPr lang="en-US" dirty="0"/>
              <a:t>Computers were not meant to be learned, rather, used to solve human problems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1BE6-055A-4DC7-B604-1A40041E0C6B}"/>
              </a:ext>
            </a:extLst>
          </p:cNvPr>
          <p:cNvSpPr>
            <a:spLocks noGrp="1"/>
          </p:cNvSpPr>
          <p:nvPr>
            <p:ph type="title"/>
          </p:nvPr>
        </p:nvSpPr>
        <p:spPr/>
        <p:txBody>
          <a:bodyPr/>
          <a:lstStyle/>
          <a:p>
            <a:r>
              <a:rPr lang="en-US" dirty="0"/>
              <a:t>UI/UX</a:t>
            </a:r>
          </a:p>
        </p:txBody>
      </p:sp>
      <p:sp>
        <p:nvSpPr>
          <p:cNvPr id="3" name="Content Placeholder 2">
            <a:extLst>
              <a:ext uri="{FF2B5EF4-FFF2-40B4-BE49-F238E27FC236}">
                <a16:creationId xmlns:a16="http://schemas.microsoft.com/office/drawing/2014/main" id="{96D95712-0BA8-4C41-8504-EDEE5A9AC3E3}"/>
              </a:ext>
            </a:extLst>
          </p:cNvPr>
          <p:cNvSpPr>
            <a:spLocks noGrp="1"/>
          </p:cNvSpPr>
          <p:nvPr>
            <p:ph idx="1"/>
          </p:nvPr>
        </p:nvSpPr>
        <p:spPr/>
        <p:txBody>
          <a:bodyPr/>
          <a:lstStyle/>
          <a:p>
            <a:r>
              <a:rPr lang="en-US" dirty="0"/>
              <a:t>Choosing a specific blue over some other hues amounted to an </a:t>
            </a:r>
            <a:r>
              <a:rPr lang="en-US" b="1" dirty="0"/>
              <a:t>additional $80 million</a:t>
            </a:r>
            <a:r>
              <a:rPr lang="en-US" dirty="0"/>
              <a:t> in annual revenue for Bing</a:t>
            </a:r>
          </a:p>
          <a:p>
            <a:r>
              <a:rPr lang="en-US" dirty="0"/>
              <a:t>Judgments on </a:t>
            </a:r>
            <a:r>
              <a:rPr lang="en-US" b="1" dirty="0"/>
              <a:t>web site credibility are 75%</a:t>
            </a:r>
            <a:r>
              <a:rPr lang="en-US" dirty="0"/>
              <a:t> based on a website’s overall </a:t>
            </a:r>
            <a:r>
              <a:rPr lang="en-US" b="1" dirty="0"/>
              <a:t>aesthetics</a:t>
            </a:r>
          </a:p>
          <a:p>
            <a:r>
              <a:rPr lang="en-US" b="1" dirty="0"/>
              <a:t>88%</a:t>
            </a:r>
            <a:r>
              <a:rPr lang="en-US" dirty="0"/>
              <a:t> of online consumers are less likely to return to a site after a </a:t>
            </a:r>
            <a:r>
              <a:rPr lang="en-US" b="1" dirty="0"/>
              <a:t>bad experience</a:t>
            </a:r>
            <a:endParaRPr lang="en-US" dirty="0"/>
          </a:p>
        </p:txBody>
      </p:sp>
    </p:spTree>
    <p:extLst>
      <p:ext uri="{BB962C8B-B14F-4D97-AF65-F5344CB8AC3E}">
        <p14:creationId xmlns:p14="http://schemas.microsoft.com/office/powerpoint/2010/main" val="3216936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319213" y="561975"/>
            <a:ext cx="6505575" cy="573405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2A4C-3C58-4933-883E-04D0D16562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7DC40C-304F-4AAC-92DF-897B1DEEC89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83286B-C6A5-49A3-9A3A-AC6494C48299}"/>
              </a:ext>
            </a:extLst>
          </p:cNvPr>
          <p:cNvPicPr>
            <a:picLocks noChangeAspect="1"/>
          </p:cNvPicPr>
          <p:nvPr/>
        </p:nvPicPr>
        <p:blipFill>
          <a:blip r:embed="rId2"/>
          <a:stretch>
            <a:fillRect/>
          </a:stretch>
        </p:blipFill>
        <p:spPr>
          <a:xfrm>
            <a:off x="1828800" y="1431706"/>
            <a:ext cx="5706119" cy="4525962"/>
          </a:xfrm>
          <a:prstGeom prst="rect">
            <a:avLst/>
          </a:prstGeom>
        </p:spPr>
      </p:pic>
    </p:spTree>
    <p:extLst>
      <p:ext uri="{BB962C8B-B14F-4D97-AF65-F5344CB8AC3E}">
        <p14:creationId xmlns:p14="http://schemas.microsoft.com/office/powerpoint/2010/main" val="872584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When studying the person, the focus is on physiology, cognitive psychology, and socio-technical action</a:t>
            </a:r>
          </a:p>
          <a:p>
            <a:r>
              <a:rPr lang="en-US" dirty="0"/>
              <a:t>Physiology: ergonomics, human factors </a:t>
            </a:r>
          </a:p>
          <a:p>
            <a:r>
              <a:rPr lang="en-US" dirty="0"/>
              <a:t>"Ergonomics is the process of designing or arranging workplaces, products and systems so that they fit the people who use them“</a:t>
            </a:r>
          </a:p>
          <a:p>
            <a:r>
              <a:rPr lang="en-US" dirty="0"/>
              <a:t>Cognitive: the mental action or process of acquiring knowledge and understanding through thought, experience, and the senses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7C844-01D4-43CF-9847-BEBEAA8F1A2B}"/>
              </a:ext>
            </a:extLst>
          </p:cNvPr>
          <p:cNvSpPr>
            <a:spLocks noGrp="1"/>
          </p:cNvSpPr>
          <p:nvPr>
            <p:ph type="title"/>
          </p:nvPr>
        </p:nvSpPr>
        <p:spPr/>
        <p:txBody>
          <a:bodyPr/>
          <a:lstStyle/>
          <a:p>
            <a:r>
              <a:rPr lang="en-US" dirty="0"/>
              <a:t>Ergonomics</a:t>
            </a:r>
          </a:p>
        </p:txBody>
      </p:sp>
      <p:sp>
        <p:nvSpPr>
          <p:cNvPr id="3" name="Content Placeholder 2">
            <a:extLst>
              <a:ext uri="{FF2B5EF4-FFF2-40B4-BE49-F238E27FC236}">
                <a16:creationId xmlns:a16="http://schemas.microsoft.com/office/drawing/2014/main" id="{0C8BB2B3-AE14-4BFE-9739-A9D77EDCD98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EB3F33-9043-4FCA-BCA3-86032AE5DF80}"/>
              </a:ext>
            </a:extLst>
          </p:cNvPr>
          <p:cNvPicPr>
            <a:picLocks noChangeAspect="1"/>
          </p:cNvPicPr>
          <p:nvPr/>
        </p:nvPicPr>
        <p:blipFill>
          <a:blip r:embed="rId2"/>
          <a:stretch>
            <a:fillRect/>
          </a:stretch>
        </p:blipFill>
        <p:spPr>
          <a:xfrm>
            <a:off x="1143000" y="1752600"/>
            <a:ext cx="7235825" cy="4038600"/>
          </a:xfrm>
          <a:prstGeom prst="rect">
            <a:avLst/>
          </a:prstGeom>
        </p:spPr>
      </p:pic>
    </p:spTree>
    <p:extLst>
      <p:ext uri="{BB962C8B-B14F-4D97-AF65-F5344CB8AC3E}">
        <p14:creationId xmlns:p14="http://schemas.microsoft.com/office/powerpoint/2010/main" val="81110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99DD-D0E3-4C3D-9C19-4442A1C12F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DAC96B-B910-4440-BFC0-846ED000D7DB}"/>
              </a:ext>
            </a:extLst>
          </p:cNvPr>
          <p:cNvSpPr>
            <a:spLocks noGrp="1"/>
          </p:cNvSpPr>
          <p:nvPr>
            <p:ph idx="1"/>
          </p:nvPr>
        </p:nvSpPr>
        <p:spPr/>
        <p:txBody>
          <a:bodyPr/>
          <a:lstStyle/>
          <a:p>
            <a:r>
              <a:rPr lang="en-US" dirty="0"/>
              <a:t>https://www.facebook.com/GameByte/videos/862431247445498/</a:t>
            </a:r>
          </a:p>
        </p:txBody>
      </p:sp>
    </p:spTree>
    <p:extLst>
      <p:ext uri="{BB962C8B-B14F-4D97-AF65-F5344CB8AC3E}">
        <p14:creationId xmlns:p14="http://schemas.microsoft.com/office/powerpoint/2010/main" val="352545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r>
              <a:rPr lang="en-US" dirty="0"/>
              <a:t>What is the order of operations when you go to an ATM?</a:t>
            </a:r>
          </a:p>
          <a:p>
            <a:pPr lvl="1"/>
            <a:r>
              <a:rPr lang="en-US" dirty="0"/>
              <a:t>Why is it like that?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Design of Everyday Things by Donald A. Norman:</a:t>
            </a:r>
          </a:p>
          <a:p>
            <a:pPr lvl="1"/>
            <a:r>
              <a:rPr lang="en-US" sz="2600" i="1" dirty="0"/>
              <a:t>“Using a bank or credit card to withdraw money from an automatic teller machine, then walking off without the card. This was a frequent enough error that many machines now have a forcing function: you must remove the card before the money will be delivered. Of course, you then can walk off without your money, but this is less likely than forgetting the card because money is the goal of using the machine.”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Suppose you want to design an alarm system. What would be the better mode(s) of communication?</a:t>
            </a:r>
          </a:p>
          <a:p>
            <a:pPr lvl="1"/>
            <a:r>
              <a:rPr lang="en-US" dirty="0"/>
              <a:t>Display message on screen?</a:t>
            </a:r>
          </a:p>
          <a:p>
            <a:pPr lvl="1"/>
            <a:r>
              <a:rPr lang="en-US" dirty="0"/>
              <a:t>Play alarm sound?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C443FB8-9FCC-4F06-BC5F-55277CAC6399}"/>
              </a:ext>
            </a:extLst>
          </p:cNvPr>
          <p:cNvSpPr>
            <a:spLocks noGrp="1" noRot="1" noChangeArrowheads="1"/>
          </p:cNvSpPr>
          <p:nvPr>
            <p:ph type="title"/>
          </p:nvPr>
        </p:nvSpPr>
        <p:spPr>
          <a:xfrm>
            <a:off x="381000" y="-228600"/>
            <a:ext cx="8540750" cy="1143000"/>
          </a:xfrm>
        </p:spPr>
        <p:txBody>
          <a:bodyPr/>
          <a:lstStyle/>
          <a:p>
            <a:pPr eaLnBrk="1" hangingPunct="1">
              <a:defRPr/>
            </a:pPr>
            <a:r>
              <a:rPr lang="en-US" dirty="0"/>
              <a:t>Why HCI is Important</a:t>
            </a:r>
          </a:p>
        </p:txBody>
      </p:sp>
      <p:sp>
        <p:nvSpPr>
          <p:cNvPr id="33795" name="Rectangle 3">
            <a:extLst>
              <a:ext uri="{FF2B5EF4-FFF2-40B4-BE49-F238E27FC236}">
                <a16:creationId xmlns:a16="http://schemas.microsoft.com/office/drawing/2014/main" id="{2A745811-93CB-4B85-AAC1-6419115529E2}"/>
              </a:ext>
            </a:extLst>
          </p:cNvPr>
          <p:cNvSpPr>
            <a:spLocks noGrp="1" noRot="1" noChangeArrowheads="1"/>
          </p:cNvSpPr>
          <p:nvPr>
            <p:ph type="body" idx="1"/>
          </p:nvPr>
        </p:nvSpPr>
        <p:spPr>
          <a:xfrm>
            <a:off x="304800" y="838200"/>
            <a:ext cx="8540750" cy="5715000"/>
          </a:xfrm>
        </p:spPr>
        <p:txBody>
          <a:bodyPr>
            <a:normAutofit/>
          </a:bodyPr>
          <a:lstStyle/>
          <a:p>
            <a:pPr eaLnBrk="1" hangingPunct="1">
              <a:lnSpc>
                <a:spcPct val="80000"/>
              </a:lnSpc>
              <a:buFont typeface="Arial" charset="0"/>
              <a:buChar char="►"/>
              <a:defRPr/>
            </a:pPr>
            <a:r>
              <a:rPr lang="en-US" sz="2400" dirty="0"/>
              <a:t>The study of our interface with information.</a:t>
            </a:r>
          </a:p>
          <a:p>
            <a:pPr eaLnBrk="1" hangingPunct="1">
              <a:lnSpc>
                <a:spcPct val="80000"/>
              </a:lnSpc>
              <a:buFont typeface="Arial" charset="0"/>
              <a:buChar char="►"/>
              <a:defRPr/>
            </a:pPr>
            <a:endParaRPr lang="en-US" sz="2400" dirty="0"/>
          </a:p>
          <a:p>
            <a:pPr eaLnBrk="1" hangingPunct="1">
              <a:lnSpc>
                <a:spcPct val="80000"/>
              </a:lnSpc>
              <a:buFont typeface="Arial" charset="0"/>
              <a:buChar char="►"/>
              <a:defRPr/>
            </a:pPr>
            <a:r>
              <a:rPr lang="en-US" sz="2400" dirty="0"/>
              <a:t>It is not just ‘how big should I make buttons’ or ‘how to layout menu choices’</a:t>
            </a:r>
          </a:p>
          <a:p>
            <a:pPr eaLnBrk="1" hangingPunct="1">
              <a:lnSpc>
                <a:spcPct val="80000"/>
              </a:lnSpc>
              <a:buFont typeface="Arial" charset="0"/>
              <a:buChar char="►"/>
              <a:defRPr/>
            </a:pPr>
            <a:endParaRPr lang="en-US" sz="2400" dirty="0"/>
          </a:p>
          <a:p>
            <a:pPr eaLnBrk="1" hangingPunct="1">
              <a:lnSpc>
                <a:spcPct val="80000"/>
              </a:lnSpc>
              <a:buFont typeface="Arial" charset="0"/>
              <a:buChar char="►"/>
              <a:defRPr/>
            </a:pPr>
            <a:r>
              <a:rPr lang="en-US" sz="2400" dirty="0"/>
              <a:t>It can affect</a:t>
            </a:r>
          </a:p>
          <a:p>
            <a:pPr lvl="1" eaLnBrk="1" hangingPunct="1">
              <a:lnSpc>
                <a:spcPct val="80000"/>
              </a:lnSpc>
              <a:defRPr/>
            </a:pPr>
            <a:r>
              <a:rPr lang="en-US" sz="2000" dirty="0"/>
              <a:t>Effectiveness</a:t>
            </a:r>
          </a:p>
          <a:p>
            <a:pPr lvl="1" eaLnBrk="1" hangingPunct="1">
              <a:lnSpc>
                <a:spcPct val="80000"/>
              </a:lnSpc>
              <a:defRPr/>
            </a:pPr>
            <a:r>
              <a:rPr lang="en-US" sz="2000" dirty="0"/>
              <a:t>Productivity</a:t>
            </a:r>
          </a:p>
          <a:p>
            <a:pPr lvl="1" eaLnBrk="1" hangingPunct="1">
              <a:lnSpc>
                <a:spcPct val="80000"/>
              </a:lnSpc>
              <a:defRPr/>
            </a:pPr>
            <a:r>
              <a:rPr lang="en-US" sz="2000" dirty="0"/>
              <a:t>Morale</a:t>
            </a:r>
          </a:p>
          <a:p>
            <a:pPr lvl="1" eaLnBrk="1" hangingPunct="1">
              <a:lnSpc>
                <a:spcPct val="80000"/>
              </a:lnSpc>
              <a:defRPr/>
            </a:pPr>
            <a:r>
              <a:rPr lang="en-US" sz="2000" dirty="0"/>
              <a:t>Safety</a:t>
            </a:r>
          </a:p>
          <a:p>
            <a:pPr lvl="1" eaLnBrk="1" hangingPunct="1">
              <a:lnSpc>
                <a:spcPct val="80000"/>
              </a:lnSpc>
              <a:defRPr/>
            </a:pPr>
            <a:endParaRPr lang="en-US" sz="2000" dirty="0"/>
          </a:p>
          <a:p>
            <a:pPr eaLnBrk="1" hangingPunct="1">
              <a:lnSpc>
                <a:spcPct val="80000"/>
              </a:lnSpc>
              <a:buFont typeface="Arial" charset="0"/>
              <a:buChar char="►"/>
              <a:defRPr/>
            </a:pPr>
            <a:r>
              <a:rPr lang="en-US" sz="2400" dirty="0"/>
              <a:t>One main aim of interaction design is to reduce the negative aspects (e.g. frustration, annoyance) of the user experience while enhancing the positive ones (e.g. enjoyment, engagement). </a:t>
            </a:r>
          </a:p>
          <a:p>
            <a:pPr eaLnBrk="1" hangingPunct="1">
              <a:lnSpc>
                <a:spcPct val="80000"/>
              </a:lnSpc>
              <a:buFont typeface="Arial" charset="0"/>
              <a:buChar char="►"/>
              <a:defRPr/>
            </a:pPr>
            <a:r>
              <a:rPr lang="en-US" sz="2400" dirty="0"/>
              <a:t>Different group of people may have different expectations. Children have different expectations than adults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4DDA-99D5-425F-90FB-D094CE546820}"/>
              </a:ext>
            </a:extLst>
          </p:cNvPr>
          <p:cNvSpPr>
            <a:spLocks noGrp="1"/>
          </p:cNvSpPr>
          <p:nvPr>
            <p:ph type="title"/>
          </p:nvPr>
        </p:nvSpPr>
        <p:spPr/>
        <p:txBody>
          <a:bodyPr/>
          <a:lstStyle/>
          <a:p>
            <a:pPr>
              <a:defRPr/>
            </a:pPr>
            <a:r>
              <a:rPr lang="en-US" dirty="0"/>
              <a:t>Downsides of Technology</a:t>
            </a:r>
          </a:p>
        </p:txBody>
      </p:sp>
      <p:sp>
        <p:nvSpPr>
          <p:cNvPr id="3" name="Content Placeholder 2">
            <a:extLst>
              <a:ext uri="{FF2B5EF4-FFF2-40B4-BE49-F238E27FC236}">
                <a16:creationId xmlns:a16="http://schemas.microsoft.com/office/drawing/2014/main" id="{36E13AA4-AE3F-4A26-914E-D89F11280285}"/>
              </a:ext>
            </a:extLst>
          </p:cNvPr>
          <p:cNvSpPr>
            <a:spLocks noGrp="1"/>
          </p:cNvSpPr>
          <p:nvPr>
            <p:ph idx="1"/>
          </p:nvPr>
        </p:nvSpPr>
        <p:spPr/>
        <p:txBody>
          <a:bodyPr/>
          <a:lstStyle/>
          <a:p>
            <a:pPr>
              <a:defRPr/>
            </a:pPr>
            <a:endParaRPr lang="en-US"/>
          </a:p>
        </p:txBody>
      </p:sp>
      <p:pic>
        <p:nvPicPr>
          <p:cNvPr id="25604" name="Picture 5">
            <a:extLst>
              <a:ext uri="{FF2B5EF4-FFF2-40B4-BE49-F238E27FC236}">
                <a16:creationId xmlns:a16="http://schemas.microsoft.com/office/drawing/2014/main" id="{45919EB3-1A56-49A1-95F6-C0D34C3E9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2705100"/>
            <a:ext cx="84582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295400" y="1219200"/>
            <a:ext cx="6084731" cy="469582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5F36-858B-4798-A7F9-47195FE2D12F}"/>
              </a:ext>
            </a:extLst>
          </p:cNvPr>
          <p:cNvSpPr>
            <a:spLocks noGrp="1"/>
          </p:cNvSpPr>
          <p:nvPr>
            <p:ph type="title"/>
          </p:nvPr>
        </p:nvSpPr>
        <p:spPr/>
        <p:txBody>
          <a:bodyPr/>
          <a:lstStyle/>
          <a:p>
            <a:pPr>
              <a:defRPr/>
            </a:pPr>
            <a:r>
              <a:rPr lang="en-US" dirty="0"/>
              <a:t>Downsides of Technology</a:t>
            </a:r>
          </a:p>
        </p:txBody>
      </p:sp>
      <p:sp>
        <p:nvSpPr>
          <p:cNvPr id="3" name="Content Placeholder 2">
            <a:extLst>
              <a:ext uri="{FF2B5EF4-FFF2-40B4-BE49-F238E27FC236}">
                <a16:creationId xmlns:a16="http://schemas.microsoft.com/office/drawing/2014/main" id="{94F5BEC0-C1E8-48FC-9033-B14B7D6F6AC8}"/>
              </a:ext>
            </a:extLst>
          </p:cNvPr>
          <p:cNvSpPr>
            <a:spLocks noGrp="1"/>
          </p:cNvSpPr>
          <p:nvPr>
            <p:ph idx="1"/>
          </p:nvPr>
        </p:nvSpPr>
        <p:spPr/>
        <p:txBody>
          <a:bodyPr/>
          <a:lstStyle/>
          <a:p>
            <a:pPr>
              <a:defRPr/>
            </a:pPr>
            <a:endParaRPr lang="en-US"/>
          </a:p>
        </p:txBody>
      </p:sp>
      <p:pic>
        <p:nvPicPr>
          <p:cNvPr id="13316" name="Picture 3">
            <a:extLst>
              <a:ext uri="{FF2B5EF4-FFF2-40B4-BE49-F238E27FC236}">
                <a16:creationId xmlns:a16="http://schemas.microsoft.com/office/drawing/2014/main" id="{E3E215F4-66CA-496E-B9FE-58C66EFC67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919" y="2438400"/>
            <a:ext cx="7974161"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153D29-5B1E-4253-8C3D-9875FF2E63C8}"/>
              </a:ext>
            </a:extLst>
          </p:cNvPr>
          <p:cNvSpPr>
            <a:spLocks noGrp="1"/>
          </p:cNvSpPr>
          <p:nvPr>
            <p:ph type="title"/>
          </p:nvPr>
        </p:nvSpPr>
        <p:spPr/>
        <p:txBody>
          <a:bodyPr/>
          <a:lstStyle/>
          <a:p>
            <a:pPr>
              <a:defRPr/>
            </a:pPr>
            <a:r>
              <a:rPr lang="en-US" dirty="0"/>
              <a:t>Measures</a:t>
            </a:r>
            <a:endParaRPr lang="en-GB" dirty="0"/>
          </a:p>
        </p:txBody>
      </p:sp>
      <p:sp>
        <p:nvSpPr>
          <p:cNvPr id="7" name="Content Placeholder 6">
            <a:extLst>
              <a:ext uri="{FF2B5EF4-FFF2-40B4-BE49-F238E27FC236}">
                <a16:creationId xmlns:a16="http://schemas.microsoft.com/office/drawing/2014/main" id="{FBDE735A-800A-49D4-BA83-EFC29DD809B1}"/>
              </a:ext>
            </a:extLst>
          </p:cNvPr>
          <p:cNvSpPr>
            <a:spLocks noGrp="1"/>
          </p:cNvSpPr>
          <p:nvPr>
            <p:ph idx="1"/>
          </p:nvPr>
        </p:nvSpPr>
        <p:spPr/>
        <p:txBody>
          <a:bodyPr/>
          <a:lstStyle/>
          <a:p>
            <a:pPr>
              <a:buFont typeface="Arial" charset="0"/>
              <a:buChar char="►"/>
              <a:defRPr/>
            </a:pPr>
            <a:r>
              <a:rPr lang="en-US" dirty="0"/>
              <a:t>You design  great interface. How do you measure its goodness?</a:t>
            </a:r>
          </a:p>
          <a:p>
            <a:pPr>
              <a:buFont typeface="Arial" charset="0"/>
              <a:buChar char="►"/>
              <a:defRPr/>
            </a:pPr>
            <a:r>
              <a:rPr lang="en-US" dirty="0"/>
              <a:t>Evaluation criteria</a:t>
            </a:r>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13826E-3E23-4934-BBA3-3F12323F0D25}"/>
              </a:ext>
            </a:extLst>
          </p:cNvPr>
          <p:cNvSpPr>
            <a:spLocks noGrp="1"/>
          </p:cNvSpPr>
          <p:nvPr>
            <p:ph type="title"/>
          </p:nvPr>
        </p:nvSpPr>
        <p:spPr/>
        <p:txBody>
          <a:bodyPr>
            <a:normAutofit fontScale="90000"/>
          </a:bodyPr>
          <a:lstStyle/>
          <a:p>
            <a:pPr>
              <a:defRPr/>
            </a:pPr>
            <a:r>
              <a:rPr lang="en-US" dirty="0"/>
              <a:t>Safety Issues</a:t>
            </a:r>
            <a:br>
              <a:rPr lang="en-US" dirty="0"/>
            </a:br>
            <a:r>
              <a:rPr lang="en-US" dirty="0"/>
              <a:t>Walk in other people’s shoes</a:t>
            </a:r>
            <a:endParaRPr lang="en-GB" dirty="0"/>
          </a:p>
        </p:txBody>
      </p:sp>
      <p:sp>
        <p:nvSpPr>
          <p:cNvPr id="6" name="Content Placeholder 5">
            <a:extLst>
              <a:ext uri="{FF2B5EF4-FFF2-40B4-BE49-F238E27FC236}">
                <a16:creationId xmlns:a16="http://schemas.microsoft.com/office/drawing/2014/main" id="{502970B1-E4D0-4598-9562-557C84FBE697}"/>
              </a:ext>
            </a:extLst>
          </p:cNvPr>
          <p:cNvSpPr>
            <a:spLocks noGrp="1"/>
          </p:cNvSpPr>
          <p:nvPr>
            <p:ph idx="1"/>
          </p:nvPr>
        </p:nvSpPr>
        <p:spPr/>
        <p:txBody>
          <a:bodyPr/>
          <a:lstStyle/>
          <a:p>
            <a:pPr>
              <a:buFont typeface="Arial" charset="0"/>
              <a:buChar char="►"/>
              <a:defRPr/>
            </a:pPr>
            <a:endParaRPr lang="en-GB"/>
          </a:p>
        </p:txBody>
      </p:sp>
      <p:pic>
        <p:nvPicPr>
          <p:cNvPr id="35844" name="Picture 2">
            <a:extLst>
              <a:ext uri="{FF2B5EF4-FFF2-40B4-BE49-F238E27FC236}">
                <a16:creationId xmlns:a16="http://schemas.microsoft.com/office/drawing/2014/main" id="{40B14807-8FFB-4931-A429-4CDB8873D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81200"/>
            <a:ext cx="6835775" cy="401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EFDF0B-168D-49A1-976C-FB516C1C45E9}"/>
              </a:ext>
            </a:extLst>
          </p:cNvPr>
          <p:cNvSpPr>
            <a:spLocks noGrp="1"/>
          </p:cNvSpPr>
          <p:nvPr>
            <p:ph type="title"/>
          </p:nvPr>
        </p:nvSpPr>
        <p:spPr>
          <a:xfrm>
            <a:off x="457200" y="21421"/>
            <a:ext cx="8229600" cy="1143000"/>
          </a:xfrm>
        </p:spPr>
        <p:txBody>
          <a:bodyPr/>
          <a:lstStyle/>
          <a:p>
            <a:pPr>
              <a:defRPr/>
            </a:pPr>
            <a:r>
              <a:rPr lang="en-GB" dirty="0"/>
              <a:t>Some interesting examples</a:t>
            </a:r>
          </a:p>
        </p:txBody>
      </p:sp>
      <p:sp>
        <p:nvSpPr>
          <p:cNvPr id="6" name="Content Placeholder 5">
            <a:extLst>
              <a:ext uri="{FF2B5EF4-FFF2-40B4-BE49-F238E27FC236}">
                <a16:creationId xmlns:a16="http://schemas.microsoft.com/office/drawing/2014/main" id="{B2E27DE7-6AF3-412F-98C0-609AF74D621D}"/>
              </a:ext>
            </a:extLst>
          </p:cNvPr>
          <p:cNvSpPr>
            <a:spLocks noGrp="1"/>
          </p:cNvSpPr>
          <p:nvPr>
            <p:ph idx="1"/>
          </p:nvPr>
        </p:nvSpPr>
        <p:spPr>
          <a:xfrm>
            <a:off x="457200" y="1600200"/>
            <a:ext cx="8229600" cy="4983161"/>
          </a:xfrm>
        </p:spPr>
        <p:txBody>
          <a:bodyPr>
            <a:normAutofit lnSpcReduction="10000"/>
          </a:bodyPr>
          <a:lstStyle/>
          <a:p>
            <a:pPr>
              <a:buFont typeface="Arial" charset="0"/>
              <a:buChar char="►"/>
              <a:defRPr/>
            </a:pPr>
            <a:r>
              <a:rPr lang="en-US" dirty="0" err="1"/>
              <a:t>Uber</a:t>
            </a:r>
            <a:endParaRPr lang="en-US" dirty="0"/>
          </a:p>
          <a:p>
            <a:pPr>
              <a:buFont typeface="Arial" charset="0"/>
              <a:buChar char="►"/>
              <a:defRPr/>
            </a:pPr>
            <a:r>
              <a:rPr lang="en-US" dirty="0"/>
              <a:t>Amazon</a:t>
            </a:r>
          </a:p>
          <a:p>
            <a:pPr>
              <a:buFont typeface="Arial" charset="0"/>
              <a:buChar char="►"/>
              <a:defRPr/>
            </a:pPr>
            <a:r>
              <a:rPr lang="en-US" dirty="0"/>
              <a:t>Google</a:t>
            </a:r>
          </a:p>
          <a:p>
            <a:pPr>
              <a:buFont typeface="Arial" charset="0"/>
              <a:buChar char="►"/>
              <a:defRPr/>
            </a:pPr>
            <a:r>
              <a:rPr lang="en-US" dirty="0"/>
              <a:t>Facebook</a:t>
            </a:r>
          </a:p>
          <a:p>
            <a:pPr>
              <a:buFont typeface="Arial" charset="0"/>
              <a:buChar char="►"/>
              <a:defRPr/>
            </a:pPr>
            <a:r>
              <a:rPr lang="en-US" dirty="0"/>
              <a:t>Netflix</a:t>
            </a:r>
          </a:p>
          <a:p>
            <a:pPr>
              <a:buFont typeface="Arial" charset="0"/>
              <a:buChar char="►"/>
              <a:defRPr/>
            </a:pPr>
            <a:r>
              <a:rPr lang="en-US" dirty="0" err="1"/>
              <a:t>foodpanda</a:t>
            </a:r>
            <a:endParaRPr lang="en-US" dirty="0"/>
          </a:p>
          <a:p>
            <a:pPr>
              <a:buFont typeface="Arial" charset="0"/>
              <a:buChar char="►"/>
              <a:defRPr/>
            </a:pPr>
            <a:endParaRPr lang="en-US" dirty="0"/>
          </a:p>
          <a:p>
            <a:pPr>
              <a:buFont typeface="Arial" charset="0"/>
              <a:buChar char="►"/>
              <a:defRPr/>
            </a:pPr>
            <a:r>
              <a:rPr lang="en-US" dirty="0"/>
              <a:t>All these companies introduced some new form of interaction</a:t>
            </a:r>
            <a:endParaRPr lang="en-GB" dirty="0"/>
          </a:p>
        </p:txBody>
      </p:sp>
      <p:pic>
        <p:nvPicPr>
          <p:cNvPr id="16388" name="Picture 5">
            <a:extLst>
              <a:ext uri="{FF2B5EF4-FFF2-40B4-BE49-F238E27FC236}">
                <a16:creationId xmlns:a16="http://schemas.microsoft.com/office/drawing/2014/main" id="{B087EB0B-0523-49FD-85AE-665F95DF0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1164420"/>
            <a:ext cx="4876800" cy="389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39DE-6B75-4BF3-8D7E-35C8409A6793}"/>
              </a:ext>
            </a:extLst>
          </p:cNvPr>
          <p:cNvSpPr>
            <a:spLocks noGrp="1"/>
          </p:cNvSpPr>
          <p:nvPr>
            <p:ph type="title"/>
          </p:nvPr>
        </p:nvSpPr>
        <p:spPr/>
        <p:txBody>
          <a:bodyPr/>
          <a:lstStyle/>
          <a:p>
            <a:pPr>
              <a:defRPr/>
            </a:pPr>
            <a:endParaRPr lang="en-GB" dirty="0"/>
          </a:p>
        </p:txBody>
      </p:sp>
      <p:sp>
        <p:nvSpPr>
          <p:cNvPr id="3" name="Text Placeholder 2">
            <a:extLst>
              <a:ext uri="{FF2B5EF4-FFF2-40B4-BE49-F238E27FC236}">
                <a16:creationId xmlns:a16="http://schemas.microsoft.com/office/drawing/2014/main" id="{CBBAB321-35A9-4A41-A4C2-3DE70E18AA59}"/>
              </a:ext>
            </a:extLst>
          </p:cNvPr>
          <p:cNvSpPr>
            <a:spLocks noGrp="1"/>
          </p:cNvSpPr>
          <p:nvPr>
            <p:ph type="body" sz="half" idx="1"/>
          </p:nvPr>
        </p:nvSpPr>
        <p:spPr/>
        <p:txBody>
          <a:bodyPr/>
          <a:lstStyle/>
          <a:p>
            <a:pPr>
              <a:buFont typeface="Arial" charset="0"/>
              <a:buChar char="►"/>
              <a:defRPr/>
            </a:pPr>
            <a:endParaRPr lang="en-GB"/>
          </a:p>
        </p:txBody>
      </p:sp>
      <p:sp>
        <p:nvSpPr>
          <p:cNvPr id="4" name="Content Placeholder 3">
            <a:extLst>
              <a:ext uri="{FF2B5EF4-FFF2-40B4-BE49-F238E27FC236}">
                <a16:creationId xmlns:a16="http://schemas.microsoft.com/office/drawing/2014/main" id="{3B30BDFF-4A61-4ADE-AA45-EFAB50D5A2EA}"/>
              </a:ext>
            </a:extLst>
          </p:cNvPr>
          <p:cNvSpPr>
            <a:spLocks noGrp="1"/>
          </p:cNvSpPr>
          <p:nvPr>
            <p:ph sz="half" idx="2"/>
          </p:nvPr>
        </p:nvSpPr>
        <p:spPr/>
        <p:txBody>
          <a:bodyPr/>
          <a:lstStyle/>
          <a:p>
            <a:pPr>
              <a:buFont typeface="Arial" charset="0"/>
              <a:buChar char="►"/>
              <a:defRPr/>
            </a:pPr>
            <a:endParaRPr lang="en-GB"/>
          </a:p>
        </p:txBody>
      </p:sp>
      <p:pic>
        <p:nvPicPr>
          <p:cNvPr id="17413" name="Picture 2">
            <a:extLst>
              <a:ext uri="{FF2B5EF4-FFF2-40B4-BE49-F238E27FC236}">
                <a16:creationId xmlns:a16="http://schemas.microsoft.com/office/drawing/2014/main" id="{DCC3CFF7-A16F-4626-B177-FB3E39B7A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1524000"/>
            <a:ext cx="742315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dirty="0"/>
              <a:t>Current research</a:t>
            </a:r>
          </a:p>
        </p:txBody>
      </p:sp>
      <p:sp>
        <p:nvSpPr>
          <p:cNvPr id="3" name="Content Placeholder 2"/>
          <p:cNvSpPr>
            <a:spLocks noGrp="1"/>
          </p:cNvSpPr>
          <p:nvPr>
            <p:ph idx="1"/>
          </p:nvPr>
        </p:nvSpPr>
        <p:spPr>
          <a:xfrm>
            <a:off x="457200" y="990600"/>
            <a:ext cx="8229600" cy="5135563"/>
          </a:xfrm>
        </p:spPr>
        <p:txBody>
          <a:bodyPr>
            <a:normAutofit fontScale="85000" lnSpcReduction="20000"/>
          </a:bodyPr>
          <a:lstStyle/>
          <a:p>
            <a:r>
              <a:rPr lang="en-US" dirty="0"/>
              <a:t>Systems for elderly</a:t>
            </a:r>
          </a:p>
          <a:p>
            <a:r>
              <a:rPr lang="en-US" dirty="0"/>
              <a:t>Accessibility  (usable by as many people as possible)</a:t>
            </a:r>
          </a:p>
          <a:p>
            <a:r>
              <a:rPr lang="en-US" dirty="0"/>
              <a:t>Interaction with AI based systems</a:t>
            </a:r>
          </a:p>
          <a:p>
            <a:pPr lvl="1"/>
            <a:r>
              <a:rPr lang="en-US" dirty="0"/>
              <a:t>E.g. Automated vehicles</a:t>
            </a:r>
          </a:p>
          <a:p>
            <a:r>
              <a:rPr lang="en-US" dirty="0"/>
              <a:t>AR/VR systems</a:t>
            </a:r>
          </a:p>
          <a:p>
            <a:r>
              <a:rPr lang="en-US" dirty="0"/>
              <a:t>Mobile Apps</a:t>
            </a:r>
          </a:p>
          <a:p>
            <a:r>
              <a:rPr lang="en-US" dirty="0"/>
              <a:t>Contextual awareness </a:t>
            </a:r>
          </a:p>
          <a:p>
            <a:pPr lvl="1"/>
            <a:r>
              <a:rPr lang="en-US" dirty="0"/>
              <a:t>Delivering information at appropriate times and places</a:t>
            </a:r>
          </a:p>
          <a:p>
            <a:pPr lvl="2"/>
            <a:r>
              <a:rPr lang="en-US" dirty="0"/>
              <a:t> E.g.: pop-up reminders of what needs to be done, </a:t>
            </a:r>
          </a:p>
          <a:p>
            <a:r>
              <a:rPr lang="en-US" dirty="0"/>
              <a:t>Recommendation Systems</a:t>
            </a:r>
          </a:p>
          <a:p>
            <a:r>
              <a:rPr lang="en-US" dirty="0"/>
              <a:t>Crowd-sourcing</a:t>
            </a:r>
          </a:p>
          <a:p>
            <a:r>
              <a:rPr lang="en-US" dirty="0"/>
              <a:t>Health in remote areas</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Mr. </a:t>
            </a:r>
            <a:r>
              <a:rPr lang="en-US" dirty="0" err="1"/>
              <a:t>Behraj</a:t>
            </a:r>
            <a:r>
              <a:rPr lang="en-US" dirty="0"/>
              <a:t> Khan, Lecturer, CS department</a:t>
            </a:r>
            <a:endParaRPr lang="en-US" dirty="0">
              <a:hlinkClick r:id="rId2"/>
            </a:endParaRPr>
          </a:p>
          <a:p>
            <a:r>
              <a:rPr lang="en-US" dirty="0">
                <a:hlinkClick r:id="rId2"/>
              </a:rPr>
              <a:t>https://www.cs.bham.ac.uk/~rxb/Teaching/HCI%20II/intro.html</a:t>
            </a:r>
            <a:endParaRPr lang="en-US" dirty="0"/>
          </a:p>
          <a:p>
            <a:r>
              <a:rPr lang="en-US" dirty="0">
                <a:hlinkClick r:id="rId3"/>
              </a:rPr>
              <a:t>http://info.ils.indiana.edu/~hrosenba/S510/classes/hci_intro/hci_intro.pdf</a:t>
            </a:r>
            <a:endParaRPr lang="en-US" dirty="0"/>
          </a:p>
          <a:p>
            <a:r>
              <a:rPr lang="en-US" dirty="0">
                <a:hlinkClick r:id="rId4"/>
              </a:rPr>
              <a:t>https://www.interaction-design.org/</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A588D-E487-43EA-B5FE-CCD071C7AE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4E54E3-2B0E-41D9-93E8-6C536AE1F7E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6F8220B-AB08-496A-A015-B733901D602A}"/>
              </a:ext>
            </a:extLst>
          </p:cNvPr>
          <p:cNvPicPr>
            <a:picLocks noChangeAspect="1"/>
          </p:cNvPicPr>
          <p:nvPr/>
        </p:nvPicPr>
        <p:blipFill>
          <a:blip r:embed="rId2"/>
          <a:stretch>
            <a:fillRect/>
          </a:stretch>
        </p:blipFill>
        <p:spPr>
          <a:xfrm>
            <a:off x="2176462" y="438288"/>
            <a:ext cx="4791075" cy="6145074"/>
          </a:xfrm>
          <a:prstGeom prst="rect">
            <a:avLst/>
          </a:prstGeom>
        </p:spPr>
      </p:pic>
    </p:spTree>
    <p:extLst>
      <p:ext uri="{BB962C8B-B14F-4D97-AF65-F5344CB8AC3E}">
        <p14:creationId xmlns:p14="http://schemas.microsoft.com/office/powerpoint/2010/main" val="37582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in early era days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9910" y="2125266"/>
            <a:ext cx="2621288" cy="3338329"/>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285" y="2125266"/>
            <a:ext cx="2883876" cy="3338329"/>
          </a:xfrm>
          <a:prstGeom prst="rect">
            <a:avLst/>
          </a:prstGeom>
        </p:spPr>
      </p:pic>
    </p:spTree>
    <p:extLst>
      <p:ext uri="{BB962C8B-B14F-4D97-AF65-F5344CB8AC3E}">
        <p14:creationId xmlns:p14="http://schemas.microsoft.com/office/powerpoint/2010/main" val="2807298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4756" y="2125266"/>
            <a:ext cx="4501113" cy="3523792"/>
          </a:xfrm>
        </p:spPr>
      </p:pic>
    </p:spTree>
    <p:extLst>
      <p:ext uri="{BB962C8B-B14F-4D97-AF65-F5344CB8AC3E}">
        <p14:creationId xmlns:p14="http://schemas.microsoft.com/office/powerpoint/2010/main" val="3049615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9A15-5104-4FD8-ABE8-C6CDEAE116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A83632-C5BF-4C0B-A46A-FC69C356F7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4EAE4A-1581-4437-8D12-E9E5E64A64C2}"/>
              </a:ext>
            </a:extLst>
          </p:cNvPr>
          <p:cNvPicPr>
            <a:picLocks noChangeAspect="1"/>
          </p:cNvPicPr>
          <p:nvPr/>
        </p:nvPicPr>
        <p:blipFill>
          <a:blip r:embed="rId2"/>
          <a:stretch>
            <a:fillRect/>
          </a:stretch>
        </p:blipFill>
        <p:spPr>
          <a:xfrm>
            <a:off x="1066800" y="1797049"/>
            <a:ext cx="7243244" cy="4132263"/>
          </a:xfrm>
          <a:prstGeom prst="rect">
            <a:avLst/>
          </a:prstGeom>
        </p:spPr>
      </p:pic>
    </p:spTree>
    <p:extLst>
      <p:ext uri="{BB962C8B-B14F-4D97-AF65-F5344CB8AC3E}">
        <p14:creationId xmlns:p14="http://schemas.microsoft.com/office/powerpoint/2010/main" val="3881720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 </a:t>
            </a:r>
          </a:p>
        </p:txBody>
      </p:sp>
      <p:pic>
        <p:nvPicPr>
          <p:cNvPr id="4" name="robotplay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54969" y="2226469"/>
            <a:ext cx="5834063" cy="3263504"/>
          </a:xfrm>
        </p:spPr>
      </p:pic>
    </p:spTree>
    <p:extLst>
      <p:ext uri="{BB962C8B-B14F-4D97-AF65-F5344CB8AC3E}">
        <p14:creationId xmlns:p14="http://schemas.microsoft.com/office/powerpoint/2010/main" val="21703478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Bright and not so bright side of computers</a:t>
            </a:r>
          </a:p>
        </p:txBody>
      </p:sp>
      <p:sp>
        <p:nvSpPr>
          <p:cNvPr id="3" name="Content Placeholder 2"/>
          <p:cNvSpPr>
            <a:spLocks noGrp="1"/>
          </p:cNvSpPr>
          <p:nvPr>
            <p:ph idx="1"/>
          </p:nvPr>
        </p:nvSpPr>
        <p:spPr/>
        <p:txBody>
          <a:bodyPr>
            <a:normAutofit fontScale="92500" lnSpcReduction="20000"/>
          </a:bodyPr>
          <a:lstStyle/>
          <a:p>
            <a:r>
              <a:rPr lang="en-US" dirty="0"/>
              <a:t>Computers are enabling new discoveries</a:t>
            </a:r>
          </a:p>
          <a:p>
            <a:r>
              <a:rPr lang="en-US" dirty="0"/>
              <a:t>Leading to efficiencies</a:t>
            </a:r>
          </a:p>
          <a:p>
            <a:r>
              <a:rPr lang="en-US" dirty="0"/>
              <a:t>Making our life easy and convenient </a:t>
            </a:r>
          </a:p>
          <a:p>
            <a:pPr marL="342900" lvl="1" indent="0">
              <a:buNone/>
            </a:pPr>
            <a:r>
              <a:rPr lang="en-US"/>
              <a:t>	</a:t>
            </a:r>
          </a:p>
          <a:p>
            <a:pPr marL="342900" lvl="1" indent="0">
              <a:buNone/>
            </a:pPr>
            <a:r>
              <a:rPr lang="en-US"/>
              <a:t>Not </a:t>
            </a:r>
            <a:r>
              <a:rPr lang="en-US" dirty="0"/>
              <a:t>so bright side</a:t>
            </a:r>
          </a:p>
          <a:p>
            <a:r>
              <a:rPr lang="en-US" dirty="0"/>
              <a:t>Computers are annoying us</a:t>
            </a:r>
          </a:p>
          <a:p>
            <a:r>
              <a:rPr lang="en-US" dirty="0"/>
              <a:t>They are infuriating us</a:t>
            </a:r>
          </a:p>
          <a:p>
            <a:r>
              <a:rPr lang="en-US" dirty="0"/>
              <a:t>They even kill a few of us </a:t>
            </a:r>
            <a:br>
              <a:rPr lang="en-US" dirty="0"/>
            </a:br>
            <a:br>
              <a:rPr lang="en-US" dirty="0"/>
            </a:br>
            <a:endParaRPr lang="en-US" dirty="0"/>
          </a:p>
        </p:txBody>
      </p:sp>
    </p:spTree>
    <p:extLst>
      <p:ext uri="{BB962C8B-B14F-4D97-AF65-F5344CB8AC3E}">
        <p14:creationId xmlns:p14="http://schemas.microsoft.com/office/powerpoint/2010/main" val="2198148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TotalTime>
  <Words>827</Words>
  <Application>Microsoft Office PowerPoint</Application>
  <PresentationFormat>On-screen Show (4:3)</PresentationFormat>
  <Paragraphs>116</Paragraphs>
  <Slides>36</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Human Computer Interaction (HCI) – An Introduction</vt:lpstr>
      <vt:lpstr>UI/UX</vt:lpstr>
      <vt:lpstr>PowerPoint Presentation</vt:lpstr>
      <vt:lpstr>PowerPoint Presentation</vt:lpstr>
      <vt:lpstr>Computers in early era days</vt:lpstr>
      <vt:lpstr>Continue…</vt:lpstr>
      <vt:lpstr>PowerPoint Presentation</vt:lpstr>
      <vt:lpstr>Artificial intelligence </vt:lpstr>
      <vt:lpstr>Bright and not so bright side of computers</vt:lpstr>
      <vt:lpstr>Boeing 737 Max 8 jetliner crash</vt:lpstr>
      <vt:lpstr>What is HCI</vt:lpstr>
      <vt:lpstr>PowerPoint Presentation</vt:lpstr>
      <vt:lpstr>What is HCI</vt:lpstr>
      <vt:lpstr>PowerPoint Presentation</vt:lpstr>
      <vt:lpstr>PowerPoint Presentation</vt:lpstr>
      <vt:lpstr>Goals of HCI</vt:lpstr>
      <vt:lpstr>PowerPoint Presentation</vt:lpstr>
      <vt:lpstr>PowerPoint Presentation</vt:lpstr>
      <vt:lpstr>PowerPoint Presentation</vt:lpstr>
      <vt:lpstr>PowerPoint Presentation</vt:lpstr>
      <vt:lpstr>PowerPoint Presentation</vt:lpstr>
      <vt:lpstr>PowerPoint Presentation</vt:lpstr>
      <vt:lpstr>Ergonomics</vt:lpstr>
      <vt:lpstr>PowerPoint Presentation</vt:lpstr>
      <vt:lpstr>PowerPoint Presentation</vt:lpstr>
      <vt:lpstr>PowerPoint Presentation</vt:lpstr>
      <vt:lpstr>PowerPoint Presentation</vt:lpstr>
      <vt:lpstr>Why HCI is Important</vt:lpstr>
      <vt:lpstr>Downsides of Technology</vt:lpstr>
      <vt:lpstr>Downsides of Technology</vt:lpstr>
      <vt:lpstr>Measures</vt:lpstr>
      <vt:lpstr>Safety Issues Walk in other people’s shoes</vt:lpstr>
      <vt:lpstr>Some interesting examples</vt:lpstr>
      <vt:lpstr>PowerPoint Presentation</vt:lpstr>
      <vt:lpstr>Current research</vt:lpstr>
      <vt:lpstr>References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Computer Interaction – An Introduction</dc:title>
  <dc:creator>Farrukh</dc:creator>
  <cp:lastModifiedBy>Faculty</cp:lastModifiedBy>
  <cp:revision>72</cp:revision>
  <dcterms:created xsi:type="dcterms:W3CDTF">2019-10-23T14:54:58Z</dcterms:created>
  <dcterms:modified xsi:type="dcterms:W3CDTF">2019-10-24T08:02:36Z</dcterms:modified>
</cp:coreProperties>
</file>